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Nunito"/>
      <p:regular r:id="rId22"/>
      <p:bold r:id="rId23"/>
      <p:italic r:id="rId24"/>
      <p:boldItalic r:id="rId25"/>
    </p:embeddedFont>
    <p:embeddedFont>
      <p:font typeface="Maven Pro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B1E2E9B-2AF3-46B5-9B4E-ABA505071798}">
  <a:tblStyle styleId="{8B1E2E9B-2AF3-46B5-9B4E-ABA5050717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Nunito-regular.fntdata"/><Relationship Id="rId21" Type="http://schemas.openxmlformats.org/officeDocument/2006/relationships/slide" Target="slides/slide15.xml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avenPro-regular.fntdata"/><Relationship Id="rId25" Type="http://schemas.openxmlformats.org/officeDocument/2006/relationships/font" Target="fonts/Nunito-boldItalic.fntdata"/><Relationship Id="rId27" Type="http://schemas.openxmlformats.org/officeDocument/2006/relationships/font" Target="fonts/MavenPr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d62927b7e3_0_1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d62927b7e3_0_1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d62927b7e3_0_1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d62927b7e3_0_1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d62927b7e3_0_1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d62927b7e3_0_1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d62927b7e3_0_1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d62927b7e3_0_1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62927b7e3_0_17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62927b7e3_0_17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d62927b7e3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d62927b7e3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62927b7e3_0_1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62927b7e3_0_1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d62927b7e3_0_1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d62927b7e3_0_1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d62927b7e3_0_1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d62927b7e3_0_1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62927b7e3_0_1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62927b7e3_0_1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d62927b7e3_0_1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d62927b7e3_0_1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d62927b7e3_0_1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d62927b7e3_0_1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62927b7e3_0_1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62927b7e3_0_1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d62927b7e3_0_1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d62927b7e3_0_1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779175" y="526650"/>
            <a:ext cx="6549600" cy="23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Best Route Calculator</a:t>
            </a:r>
            <a:endParaRPr sz="38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779175" y="3080850"/>
            <a:ext cx="5227200" cy="14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CIS27 Final Project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Jiawei Huang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2"/>
          <p:cNvSpPr txBox="1"/>
          <p:nvPr>
            <p:ph idx="1" type="body"/>
          </p:nvPr>
        </p:nvSpPr>
        <p:spPr>
          <a:xfrm>
            <a:off x="1076875" y="177475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700"/>
              <a:t>Floyd-Warshall Algorithm</a:t>
            </a:r>
            <a:endParaRPr b="1" sz="1700"/>
          </a:p>
        </p:txBody>
      </p:sp>
      <p:sp>
        <p:nvSpPr>
          <p:cNvPr id="362" name="Google Shape;362;p22"/>
          <p:cNvSpPr txBox="1"/>
          <p:nvPr/>
        </p:nvSpPr>
        <p:spPr>
          <a:xfrm>
            <a:off x="1897825" y="812125"/>
            <a:ext cx="4725000" cy="831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Floyd-Warshall Algorithm is an algorithm to find shortest distances between every pair of vertices in a weighted directed graph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3"/>
          <p:cNvSpPr txBox="1"/>
          <p:nvPr>
            <p:ph idx="1" type="body"/>
          </p:nvPr>
        </p:nvSpPr>
        <p:spPr>
          <a:xfrm>
            <a:off x="1076875" y="177475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700"/>
              <a:t>Floyd Warshall Algorithm</a:t>
            </a:r>
            <a:endParaRPr b="1" sz="1700"/>
          </a:p>
        </p:txBody>
      </p:sp>
      <p:pic>
        <p:nvPicPr>
          <p:cNvPr id="368" name="Google Shape;36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4248" y="615250"/>
            <a:ext cx="3944673" cy="17753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69" name="Google Shape;369;p23"/>
          <p:cNvGraphicFramePr/>
          <p:nvPr/>
        </p:nvGraphicFramePr>
        <p:xfrm>
          <a:off x="275625" y="615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{8B1E2E9B-2AF3-46B5-9B4E-ABA505071798}</a:tableStyleId>
              </a:tblPr>
              <a:tblGrid>
                <a:gridCol w="469875"/>
                <a:gridCol w="469875"/>
                <a:gridCol w="469875"/>
                <a:gridCol w="469875"/>
                <a:gridCol w="469875"/>
                <a:gridCol w="469875"/>
                <a:gridCol w="469875"/>
              </a:tblGrid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6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7000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5000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7000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8900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5000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8900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370" name="Google Shape;370;p23"/>
          <p:cNvCxnSpPr>
            <a:stCxn id="368" idx="1"/>
          </p:cNvCxnSpPr>
          <p:nvPr/>
        </p:nvCxnSpPr>
        <p:spPr>
          <a:xfrm flipH="1">
            <a:off x="3633948" y="1502937"/>
            <a:ext cx="13803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1" name="Google Shape;371;p23"/>
          <p:cNvSpPr txBox="1"/>
          <p:nvPr/>
        </p:nvSpPr>
        <p:spPr>
          <a:xfrm>
            <a:off x="3665050" y="1600713"/>
            <a:ext cx="1248900" cy="10467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Convert the route map to an adjacency matrix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2" name="Google Shape;372;p23"/>
          <p:cNvSpPr txBox="1"/>
          <p:nvPr/>
        </p:nvSpPr>
        <p:spPr>
          <a:xfrm>
            <a:off x="426575" y="2797350"/>
            <a:ext cx="4725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Adjacency Matrix: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Rows and Columns labeled by graph vertices.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If a pair of vertices are adjacent, record the distance. otherwise record infinity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Example: </a:t>
            </a:r>
            <a:r>
              <a:rPr lang="en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matrix[1][2] = 2000 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means the distance from 1 to 2 is 2000 km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4"/>
          <p:cNvSpPr txBox="1"/>
          <p:nvPr>
            <p:ph idx="1" type="body"/>
          </p:nvPr>
        </p:nvSpPr>
        <p:spPr>
          <a:xfrm>
            <a:off x="1361750" y="0"/>
            <a:ext cx="58524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700"/>
              <a:t>Floyd Warshall Algorithm</a:t>
            </a:r>
            <a:endParaRPr b="1" sz="1700"/>
          </a:p>
        </p:txBody>
      </p:sp>
      <p:pic>
        <p:nvPicPr>
          <p:cNvPr id="378" name="Google Shape;3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3501" y="837900"/>
            <a:ext cx="5138098" cy="173385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4"/>
          <p:cNvSpPr txBox="1"/>
          <p:nvPr/>
        </p:nvSpPr>
        <p:spPr>
          <a:xfrm>
            <a:off x="5754050" y="437700"/>
            <a:ext cx="14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Core code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0" name="Google Shape;380;p24"/>
          <p:cNvSpPr txBox="1"/>
          <p:nvPr/>
        </p:nvSpPr>
        <p:spPr>
          <a:xfrm>
            <a:off x="-147650" y="837900"/>
            <a:ext cx="38556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It contains three for-loop → Time Complex O(n^3)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If we find a vertex k such that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distance from i to k + distance from k to j &lt; distance from i to j</a:t>
            </a:r>
            <a:endParaRPr sz="12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that’s mean i -&gt; k -&gt; j is a shorter distance path.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5"/>
          <p:cNvSpPr txBox="1"/>
          <p:nvPr>
            <p:ph idx="1" type="body"/>
          </p:nvPr>
        </p:nvSpPr>
        <p:spPr>
          <a:xfrm>
            <a:off x="1361750" y="0"/>
            <a:ext cx="58524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700"/>
              <a:t>Floyd Warshall Algorithm</a:t>
            </a:r>
            <a:endParaRPr b="1" sz="1700"/>
          </a:p>
        </p:txBody>
      </p:sp>
      <p:graphicFrame>
        <p:nvGraphicFramePr>
          <p:cNvPr id="386" name="Google Shape;386;p25"/>
          <p:cNvGraphicFramePr/>
          <p:nvPr/>
        </p:nvGraphicFramePr>
        <p:xfrm>
          <a:off x="54125" y="545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{8B1E2E9B-2AF3-46B5-9B4E-ABA505071798}</a:tableStyleId>
              </a:tblPr>
              <a:tblGrid>
                <a:gridCol w="414200"/>
                <a:gridCol w="414200"/>
                <a:gridCol w="414200"/>
                <a:gridCol w="414200"/>
                <a:gridCol w="414200"/>
                <a:gridCol w="414200"/>
                <a:gridCol w="414200"/>
              </a:tblGrid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6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7000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5000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7000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8900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5000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8900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87" name="Google Shape;387;p25"/>
          <p:cNvGraphicFramePr/>
          <p:nvPr/>
        </p:nvGraphicFramePr>
        <p:xfrm>
          <a:off x="5758375" y="404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{8B1E2E9B-2AF3-46B5-9B4E-ABA505071798}</a:tableStyleId>
              </a:tblPr>
              <a:tblGrid>
                <a:gridCol w="468725"/>
                <a:gridCol w="468725"/>
                <a:gridCol w="468725"/>
                <a:gridCol w="468725"/>
                <a:gridCol w="468725"/>
                <a:gridCol w="468725"/>
                <a:gridCol w="468725"/>
              </a:tblGrid>
              <a:tr h="25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6</a:t>
                      </a:r>
                      <a:endParaRPr sz="700"/>
                    </a:p>
                  </a:txBody>
                  <a:tcPr marT="91425" marB="91425" marR="91425" marL="91425"/>
                </a:tc>
              </a:tr>
              <a:tr h="34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1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11000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13000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7000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5000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5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2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11000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7000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3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11000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9000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8500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16000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4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13000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11000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2000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15400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5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5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7000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8500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6500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8900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6</a:t>
                      </a:r>
                      <a:endParaRPr sz="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5000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7000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16000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INF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8900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0000FF"/>
                          </a:solidFill>
                        </a:rPr>
                        <a:t>0</a:t>
                      </a:r>
                      <a:endParaRPr sz="7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388" name="Google Shape;388;p25"/>
          <p:cNvCxnSpPr/>
          <p:nvPr/>
        </p:nvCxnSpPr>
        <p:spPr>
          <a:xfrm>
            <a:off x="2969600" y="1689900"/>
            <a:ext cx="274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9" name="Google Shape;389;p25"/>
          <p:cNvSpPr txBox="1"/>
          <p:nvPr/>
        </p:nvSpPr>
        <p:spPr>
          <a:xfrm>
            <a:off x="3467900" y="1780125"/>
            <a:ext cx="1640100" cy="615600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After 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running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 the algorithm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0" name="Google Shape;390;p25"/>
          <p:cNvSpPr txBox="1"/>
          <p:nvPr/>
        </p:nvSpPr>
        <p:spPr>
          <a:xfrm>
            <a:off x="5918263" y="2731700"/>
            <a:ext cx="2961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Shortest Distance Matrix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It contains shortest distance between any pair of vertices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1" name="Google Shape;391;p25"/>
          <p:cNvSpPr txBox="1"/>
          <p:nvPr/>
        </p:nvSpPr>
        <p:spPr>
          <a:xfrm>
            <a:off x="1919550" y="3870525"/>
            <a:ext cx="5304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Example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: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Shortest distance from 2 to 6 is matrix[2][6] = 7000 km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Shortest distance from 5 to 6 is matrix[5][6] = 8900 km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6"/>
          <p:cNvSpPr txBox="1"/>
          <p:nvPr/>
        </p:nvSpPr>
        <p:spPr>
          <a:xfrm>
            <a:off x="885950" y="319925"/>
            <a:ext cx="47250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EFEFEF"/>
                </a:solidFill>
                <a:latin typeface="Nunito"/>
                <a:ea typeface="Nunito"/>
                <a:cs typeface="Nunito"/>
                <a:sym typeface="Nunito"/>
              </a:rPr>
              <a:t>Future</a:t>
            </a:r>
            <a:r>
              <a:rPr b="1" lang="en" sz="2500">
                <a:solidFill>
                  <a:srgbClr val="EFEFEF"/>
                </a:solidFill>
                <a:latin typeface="Nunito"/>
                <a:ea typeface="Nunito"/>
                <a:cs typeface="Nunito"/>
                <a:sym typeface="Nunito"/>
              </a:rPr>
              <a:t> Implement</a:t>
            </a:r>
            <a:endParaRPr b="1" sz="2500">
              <a:solidFill>
                <a:srgbClr val="EFEFE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EFEFE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Nunito"/>
              <a:buChar char="●"/>
            </a:pPr>
            <a:r>
              <a:rPr lang="en">
                <a:solidFill>
                  <a:srgbClr val="EFEFEF"/>
                </a:solidFill>
                <a:latin typeface="Nunito"/>
                <a:ea typeface="Nunito"/>
                <a:cs typeface="Nunito"/>
                <a:sym typeface="Nunito"/>
              </a:rPr>
              <a:t>Function to add and delete places</a:t>
            </a:r>
            <a:endParaRPr>
              <a:solidFill>
                <a:srgbClr val="EFEFE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Nunito"/>
              <a:buChar char="●"/>
            </a:pPr>
            <a:r>
              <a:rPr lang="en">
                <a:solidFill>
                  <a:srgbClr val="EFEFEF"/>
                </a:solidFill>
                <a:latin typeface="Nunito"/>
                <a:ea typeface="Nunito"/>
                <a:cs typeface="Nunito"/>
                <a:sym typeface="Nunito"/>
              </a:rPr>
              <a:t>Let user can select place on the map</a:t>
            </a:r>
            <a:endParaRPr>
              <a:solidFill>
                <a:srgbClr val="EFEFE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Nunito"/>
              <a:buChar char="●"/>
            </a:pPr>
            <a:r>
              <a:rPr lang="en">
                <a:solidFill>
                  <a:srgbClr val="EFEFEF"/>
                </a:solidFill>
                <a:latin typeface="Nunito"/>
                <a:ea typeface="Nunito"/>
                <a:cs typeface="Nunito"/>
                <a:sym typeface="Nunito"/>
              </a:rPr>
              <a:t>Get data from a service</a:t>
            </a:r>
            <a:endParaRPr>
              <a:solidFill>
                <a:srgbClr val="EFEFE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7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900876" cy="339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4"/>
          <p:cNvSpPr txBox="1"/>
          <p:nvPr/>
        </p:nvSpPr>
        <p:spPr>
          <a:xfrm>
            <a:off x="5143475" y="152400"/>
            <a:ext cx="3929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Best Route Calculator is a software to let travelers know the shortest distance or the lowest cost route when they don’t know how to choose the route in a complex route map.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/>
        </p:nvSpPr>
        <p:spPr>
          <a:xfrm>
            <a:off x="303500" y="344550"/>
            <a:ext cx="55866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None/>
            </a:pPr>
            <a:r>
              <a:rPr b="1" lang="en" sz="3400">
                <a:latin typeface="Nunito"/>
                <a:ea typeface="Nunito"/>
                <a:cs typeface="Nunito"/>
                <a:sym typeface="Nunito"/>
              </a:rPr>
              <a:t>PACKAGE STRUCTURE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0" name="Google Shape;290;p15"/>
          <p:cNvSpPr txBox="1"/>
          <p:nvPr/>
        </p:nvSpPr>
        <p:spPr>
          <a:xfrm>
            <a:off x="426575" y="1074650"/>
            <a:ext cx="82116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View package: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contains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All GUI class, to show data to user.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Utils package: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contains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all utils class.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Utils class can be used in any project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Service package: Operate the data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before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storage in database or show to user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Model package:  Contains the class corresponding to the database table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Dao package: contains the class about the connections and operation of the database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125" y="86750"/>
            <a:ext cx="7102198" cy="4334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6" name="Google Shape;296;p16"/>
          <p:cNvCxnSpPr/>
          <p:nvPr/>
        </p:nvCxnSpPr>
        <p:spPr>
          <a:xfrm rot="10800000">
            <a:off x="1550525" y="492075"/>
            <a:ext cx="459300" cy="1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7" name="Google Shape;297;p16"/>
          <p:cNvSpPr txBox="1"/>
          <p:nvPr/>
        </p:nvSpPr>
        <p:spPr>
          <a:xfrm>
            <a:off x="90225" y="311750"/>
            <a:ext cx="1566900" cy="4002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Route Data Table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98" name="Google Shape;298;p16"/>
          <p:cNvCxnSpPr>
            <a:stCxn id="295" idx="1"/>
          </p:cNvCxnSpPr>
          <p:nvPr/>
        </p:nvCxnSpPr>
        <p:spPr>
          <a:xfrm rot="10800000">
            <a:off x="1361725" y="2198375"/>
            <a:ext cx="554400" cy="5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9" name="Google Shape;299;p16"/>
          <p:cNvSpPr txBox="1"/>
          <p:nvPr/>
        </p:nvSpPr>
        <p:spPr>
          <a:xfrm>
            <a:off x="41000" y="1853950"/>
            <a:ext cx="1566900" cy="10467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Places 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selection and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Calculator Button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00" name="Google Shape;300;p16"/>
          <p:cNvCxnSpPr/>
          <p:nvPr/>
        </p:nvCxnSpPr>
        <p:spPr>
          <a:xfrm rot="10800000">
            <a:off x="1632525" y="3748825"/>
            <a:ext cx="3609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1" name="Google Shape;301;p16"/>
          <p:cNvSpPr txBox="1"/>
          <p:nvPr/>
        </p:nvSpPr>
        <p:spPr>
          <a:xfrm>
            <a:off x="90225" y="3453600"/>
            <a:ext cx="1460400" cy="831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Text area Show calculation result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 txBox="1"/>
          <p:nvPr/>
        </p:nvSpPr>
        <p:spPr>
          <a:xfrm>
            <a:off x="139450" y="328125"/>
            <a:ext cx="2739900" cy="4002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Get data from database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>
            <a:off x="484000" y="1460325"/>
            <a:ext cx="1985100" cy="615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storage the data in two dimensional array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08" name="Google Shape;308;p17"/>
          <p:cNvCxnSpPr>
            <a:stCxn id="306" idx="2"/>
            <a:endCxn id="307" idx="0"/>
          </p:cNvCxnSpPr>
          <p:nvPr/>
        </p:nvCxnSpPr>
        <p:spPr>
          <a:xfrm flipH="1">
            <a:off x="1476700" y="728325"/>
            <a:ext cx="32700" cy="73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9" name="Google Shape;309;p17"/>
          <p:cNvSpPr txBox="1"/>
          <p:nvPr/>
        </p:nvSpPr>
        <p:spPr>
          <a:xfrm>
            <a:off x="328150" y="2855625"/>
            <a:ext cx="2362500" cy="4002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Show the data in JTable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0" name="Google Shape;3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3821" y="2139913"/>
            <a:ext cx="3793479" cy="3003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1" name="Google Shape;311;p17"/>
          <p:cNvCxnSpPr>
            <a:stCxn id="307" idx="2"/>
            <a:endCxn id="309" idx="0"/>
          </p:cNvCxnSpPr>
          <p:nvPr/>
        </p:nvCxnSpPr>
        <p:spPr>
          <a:xfrm>
            <a:off x="1476550" y="2075925"/>
            <a:ext cx="33000" cy="77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2" name="Google Shape;312;p17"/>
          <p:cNvCxnSpPr>
            <a:stCxn id="309" idx="3"/>
            <a:endCxn id="310" idx="1"/>
          </p:cNvCxnSpPr>
          <p:nvPr/>
        </p:nvCxnSpPr>
        <p:spPr>
          <a:xfrm>
            <a:off x="2690650" y="3055725"/>
            <a:ext cx="883200" cy="58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13" name="Google Shape;31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3849" y="208022"/>
            <a:ext cx="4635876" cy="1451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Google Shape;314;p17"/>
          <p:cNvCxnSpPr>
            <a:stCxn id="313" idx="1"/>
            <a:endCxn id="306" idx="3"/>
          </p:cNvCxnSpPr>
          <p:nvPr/>
        </p:nvCxnSpPr>
        <p:spPr>
          <a:xfrm rot="10800000">
            <a:off x="2879349" y="528110"/>
            <a:ext cx="694500" cy="40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3300" y="164250"/>
            <a:ext cx="5329452" cy="4690174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18"/>
          <p:cNvSpPr txBox="1"/>
          <p:nvPr/>
        </p:nvSpPr>
        <p:spPr>
          <a:xfrm>
            <a:off x="172275" y="278925"/>
            <a:ext cx="31584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Save Button Implement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Click Button to Run </a:t>
            </a:r>
            <a:r>
              <a:rPr lang="en">
                <a:solidFill>
                  <a:srgbClr val="0000FF"/>
                </a:solidFill>
                <a:latin typeface="Nunito"/>
                <a:ea typeface="Nunito"/>
                <a:cs typeface="Nunito"/>
                <a:sym typeface="Nunito"/>
              </a:rPr>
              <a:t>actionPerformed()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 function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Collect 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the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 data from the table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Insert the data to database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f insert successfully, Show OK Dialog and reset the label to black color. If fail, show error dialog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8075" y="325275"/>
            <a:ext cx="4962174" cy="108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8075" y="3141900"/>
            <a:ext cx="4716927" cy="226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8075" y="1407450"/>
            <a:ext cx="4962176" cy="1687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19"/>
          <p:cNvCxnSpPr>
            <a:stCxn id="325" idx="1"/>
          </p:cNvCxnSpPr>
          <p:nvPr/>
        </p:nvCxnSpPr>
        <p:spPr>
          <a:xfrm rot="10800000">
            <a:off x="3248675" y="771263"/>
            <a:ext cx="869400" cy="9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9" name="Google Shape;329;p19"/>
          <p:cNvSpPr txBox="1"/>
          <p:nvPr/>
        </p:nvSpPr>
        <p:spPr>
          <a:xfrm>
            <a:off x="229700" y="369150"/>
            <a:ext cx="3018900" cy="6156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Get Image from resource file and set the Image as background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30" name="Google Shape;330;p19"/>
          <p:cNvCxnSpPr>
            <a:stCxn id="327" idx="1"/>
          </p:cNvCxnSpPr>
          <p:nvPr/>
        </p:nvCxnSpPr>
        <p:spPr>
          <a:xfrm rot="10800000">
            <a:off x="3281375" y="2081112"/>
            <a:ext cx="836700" cy="17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1" name="Google Shape;331;p19"/>
          <p:cNvSpPr txBox="1"/>
          <p:nvPr/>
        </p:nvSpPr>
        <p:spPr>
          <a:xfrm>
            <a:off x="159950" y="1878575"/>
            <a:ext cx="3158400" cy="615600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Using JLabel to add distance and cost number on the picture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32" name="Google Shape;332;p19"/>
          <p:cNvCxnSpPr>
            <a:stCxn id="329" idx="2"/>
            <a:endCxn id="331" idx="0"/>
          </p:cNvCxnSpPr>
          <p:nvPr/>
        </p:nvCxnSpPr>
        <p:spPr>
          <a:xfrm>
            <a:off x="1739150" y="984750"/>
            <a:ext cx="0" cy="8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3" name="Google Shape;333;p19"/>
          <p:cNvCxnSpPr>
            <a:stCxn id="331" idx="2"/>
          </p:cNvCxnSpPr>
          <p:nvPr/>
        </p:nvCxnSpPr>
        <p:spPr>
          <a:xfrm flipH="1">
            <a:off x="1722650" y="2494175"/>
            <a:ext cx="16500" cy="97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4" name="Google Shape;334;p19"/>
          <p:cNvSpPr txBox="1"/>
          <p:nvPr/>
        </p:nvSpPr>
        <p:spPr>
          <a:xfrm>
            <a:off x="459375" y="3511025"/>
            <a:ext cx="2444700" cy="4002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Show up the route map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35" name="Google Shape;335;p19"/>
          <p:cNvCxnSpPr>
            <a:stCxn id="334" idx="3"/>
            <a:endCxn id="326" idx="1"/>
          </p:cNvCxnSpPr>
          <p:nvPr/>
        </p:nvCxnSpPr>
        <p:spPr>
          <a:xfrm>
            <a:off x="2904075" y="3711125"/>
            <a:ext cx="1214100" cy="56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4050" y="221500"/>
            <a:ext cx="3863975" cy="12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8625" y="1462050"/>
            <a:ext cx="4889400" cy="255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8826" y="4077017"/>
            <a:ext cx="5029202" cy="6532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20"/>
          <p:cNvCxnSpPr>
            <a:stCxn id="340" idx="1"/>
          </p:cNvCxnSpPr>
          <p:nvPr/>
        </p:nvCxnSpPr>
        <p:spPr>
          <a:xfrm rot="10800000">
            <a:off x="3183050" y="820175"/>
            <a:ext cx="1821000" cy="2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4" name="Google Shape;344;p20"/>
          <p:cNvSpPr txBox="1"/>
          <p:nvPr/>
        </p:nvSpPr>
        <p:spPr>
          <a:xfrm>
            <a:off x="303650" y="533225"/>
            <a:ext cx="2879400" cy="8313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Get start Id and end Id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Send them to calculator function()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45" name="Google Shape;345;p20"/>
          <p:cNvCxnSpPr>
            <a:stCxn id="341" idx="1"/>
          </p:cNvCxnSpPr>
          <p:nvPr/>
        </p:nvCxnSpPr>
        <p:spPr>
          <a:xfrm rot="10800000">
            <a:off x="3166525" y="2395275"/>
            <a:ext cx="812100" cy="34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" name="Google Shape;346;p20"/>
          <p:cNvSpPr txBox="1"/>
          <p:nvPr/>
        </p:nvSpPr>
        <p:spPr>
          <a:xfrm>
            <a:off x="278925" y="1911375"/>
            <a:ext cx="2879400" cy="8313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Using Floyd Warshall Algorithm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 to calculate the shortest distance and get shortest path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7" name="Google Shape;347;p20"/>
          <p:cNvSpPr txBox="1"/>
          <p:nvPr/>
        </p:nvSpPr>
        <p:spPr>
          <a:xfrm>
            <a:off x="828525" y="3437225"/>
            <a:ext cx="1780200" cy="10467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Show up the result in TextArea and Change the text color on the map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48" name="Google Shape;348;p20"/>
          <p:cNvCxnSpPr>
            <a:stCxn id="344" idx="2"/>
            <a:endCxn id="346" idx="0"/>
          </p:cNvCxnSpPr>
          <p:nvPr/>
        </p:nvCxnSpPr>
        <p:spPr>
          <a:xfrm flipH="1">
            <a:off x="1718750" y="1364525"/>
            <a:ext cx="24600" cy="54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20"/>
          <p:cNvCxnSpPr>
            <a:stCxn id="346" idx="2"/>
            <a:endCxn id="347" idx="0"/>
          </p:cNvCxnSpPr>
          <p:nvPr/>
        </p:nvCxnSpPr>
        <p:spPr>
          <a:xfrm>
            <a:off x="1718625" y="2742675"/>
            <a:ext cx="0" cy="6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" name="Google Shape;350;p20"/>
          <p:cNvCxnSpPr>
            <a:stCxn id="347" idx="3"/>
            <a:endCxn id="342" idx="1"/>
          </p:cNvCxnSpPr>
          <p:nvPr/>
        </p:nvCxnSpPr>
        <p:spPr>
          <a:xfrm>
            <a:off x="2608725" y="3960575"/>
            <a:ext cx="1230000" cy="4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5100" y="90226"/>
            <a:ext cx="5632126" cy="27577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21"/>
          <p:cNvSpPr txBox="1"/>
          <p:nvPr/>
        </p:nvSpPr>
        <p:spPr>
          <a:xfrm>
            <a:off x="155875" y="229700"/>
            <a:ext cx="32238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Reset all my labels color to black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idPath string is a collection of passed place ids.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Example: “153” means the path from 1 to 5 to 3.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Change the labels color by idPath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Example: “153” means change the labels color which name is “15” and “53”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